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345" r:id="rId3"/>
    <p:sldId id="346" r:id="rId4"/>
    <p:sldId id="347" r:id="rId5"/>
    <p:sldId id="348" r:id="rId6"/>
    <p:sldId id="349" r:id="rId7"/>
    <p:sldId id="350" r:id="rId8"/>
    <p:sldId id="351" r:id="rId9"/>
    <p:sldId id="355" r:id="rId10"/>
    <p:sldId id="352" r:id="rId11"/>
    <p:sldId id="353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710"/>
  </p:normalViewPr>
  <p:slideViewPr>
    <p:cSldViewPr>
      <p:cViewPr varScale="1">
        <p:scale>
          <a:sx n="65" d="100"/>
          <a:sy n="65" d="100"/>
        </p:scale>
        <p:origin x="726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0:33:28.3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1 215 1297,'0'0'4519,"0"0"-4493,0-1 0,0 1 0,0 0 0,0 0 1,0-1-1,0 1 0,0 0 0,0 0 0,0-1 0,0 1 0,0 0 0,0 0 1,0-1-1,0 1 0,1 0 0,-1 0 0,0-1 0,0 1 0,0 0 0,0 0 0,0 0 1,1-1-1,-1 1 0,0 0 0,0 0 0,0 0 0,1 0 0,-1-1 0,0 1 1,0 0-1,1 0 0,-1 0 0,0 0 0,0 0 0,1 0 0,-1 0 0,1 0 0,1 2-3,0 0 0,1 0-1,-1 0 1,0 0-1,0 0 1,0 1-1,0-1 1,-1 1 0,3 3-1,13 31 343,-9-18-262,55 97 76,-50-96-154,1 0-1,1-1 1,26 25 0,-35-38-21,0-1 0,1 0 1,0 0-1,0-1 0,1 0 1,-1 0-1,1 0 0,0-1 1,0 0-1,11 2 1,-7-3 11,1 0 0,0 0 0,0-2 0,0 1 0,26-4 0,-25 0-3,-1 0 0,1-2 0,-1 1 0,0-2 0,-1 0 0,19-11 0,-11 6-18,28-11 1,-12 10-34,1 2 0,0 2 0,0 1 0,1 1 0,0 3 0,49 1 0,-79 1 11,1 2 0,0-1 0,-1 1 0,1 0 0,0 1 0,-1 0 0,0 0 0,1 1 0,11 5 0,-6 0 11,-1-1 0,0 2 1,0 0-1,12 11 0,42 45 51,-32-30 62,16 13-73,-51-48-14,1 0 0,-1 0 0,0 0 0,1 1 0,-1-1-1,1 0 1,-1 0 0,1 0 0,-1 0 0,1 0-1,-1 0 1,0 0 0,1 0 0,-1 0 0,1 0-1,-1 0 1,1 0 0,-1 0 0,1 0 0,-1 0-1,0-1 1,1 1 0,-1 0 0,1 0 0,-1 0 0,0-1-1,1 1 1,-1 0 0,1-1 0,-1 1 0,7-7 105,-1-1 1,-1 1-1,1-1 1,6-13-1,4-7-111,-6 14-54,0 1-1,1 0 1,0 0-1,1 1 1,1 0-1,21-16 1,-24 22 41,-1 0 1,1 1 0,0 0-1,0 0 1,1 1 0,-1 0-1,1 1 1,0 0 0,0 1-1,0 0 1,14 0 0,-3 1-78,1 0 1,0 2 0,0 1-1,0 1 1,33 8-1,-17 1 77,67 19-521,-85-27 345,0 0 0,-1-1-1,29 0 1,-21-3 132,-9 1-11,27-3-1,-41 1 76,1 1 0,0-2-1,-1 1 1,1-1 0,-1 0-1,1 0 1,-1 0 0,0-1-1,5-2 1,2-4 115,0 0 0,-1-1 0,0 0 0,-1 0 0,0-1 0,-1-1 1,0 0-1,-1 0 0,0 0 0,-1-1 0,8-20 0,-7 13 113,-1-1 0,-2-1 1,0 1-1,0-1 1,-2 0-1,0-43 0,-3 59-233,-1 0-1,0 1 1,0-1-1,-1 1 1,1 0-1,-1-1 0,-1 1 1,1 0-1,-1 0 1,1 0-1,-1 0 1,-1 1-1,1-1 1,-1 1-1,-4-5 1,4 5-128,0 0 1,0 1-1,-1-1 1,1 1 0,-1 0-1,1 0 1,-1 0 0,0 1-1,0 0 1,-1-1 0,1 2-1,0-1 1,-1 1 0,1 0-1,-9-1 1,-15 4-2691,-3 9-1646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0:33:56.9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1 162 80,'0'0'4013,"1"0"-3844,1 0 0,-1 0 0,0 0 0,0 0 0,1 0 1,-1 1-1,0-1 0,1 0 0,-1 1 0,0-1 1,2 2-1,64 83-39,-54-65-135,1 0 0,1-1-1,1-1 1,34 29 0,-44-42 19,0-2-1,0 1 1,1-1 0,-1 0-1,1 0 1,0-1 0,0 0-1,0 0 1,13 1 0,7 0 66,35-2 1,-46-1-104,15 0 42,1 1 11,1-2 0,-1-1 0,49-9-1,-52 4 5,187-49 226,-164 40-162,0 2-1,1 3 1,1 3 0,-1 1 0,64 1 0,230 6-98,-295 3 50,0 2 1,0 2 0,62 18 0,-69-13-74,0 3 1,-1 1 0,47 25-1,120 76-131,-136-74 141,-17-8 56,-24-14-35,37 17 0,-70-38 69,0 1-1,0-1 1,1 0 0,-1 0-1,0 1 1,0-1-1,0 0 1,0 0 0,1 0-1,-1 0 1,0 0 0,0-1-1,0 1 1,0 0-1,0-1 1,1 1 0,-1 0-1,0-1 1,0 1-1,0-1 1,0 0 0,1 0-1,20-20 21,-14 13 90,13-13-183,1 1-1,1 1 1,1 1-1,0 2 1,1 0-1,43-19 0,-36 22-38,1 3-1,1 0 0,0 2 0,0 2 1,42-3-1,177 4-225,-163 6 232,-55 1-35,-1 2 0,-1 1 0,1 2-1,37 13 1,43 8-74,-48-18 146,0-3 0,90-2 0,-116-6 67,57-6 0,-78 3 71,0 0 1,0 0-1,-1-2 0,0 0 0,20-11 0,-26 11-54,0-1 0,-1 0 0,0 0 0,0-1-1,0-1 1,-2 0 0,18-19 0,-21 20-110,0 0 0,-1 0 0,0 0 0,0-1-1,-1 0 1,0 1 0,-1-2 0,0 1 0,0 0 0,-1 0 0,2-18 0,-3-58-614,-1 80 580,0 0 1,0 0 0,-1 1-1,0-1 1,0 0 0,0 0-1,0 0 1,-1 1 0,0-1-1,-5-8 1,4 8-78,-1-1 0,-1 1 0,1 0 1,-1 1-1,0-1 0,0 1 0,-10-7 0,4 4-503,-1 1-1,0 0 0,-1 0 0,0 1 1,-22-5-1,-23-6-2521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0:33:58.3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8292,'0'0'752,"27"179"-2000,-8-98 1184,-2 2-16,3-9-417,-6-6-111,-4-11-144,-3-9 127,-7-9-239,0-10-865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0:33:58.8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275 40 4930,'0'0'64,"-22"4"3,-5 2-156,-37 14-1,59-18 71,-1 1-1,1 0 0,1 0 0,-1 0 1,0 0-1,1 1 0,0 0 0,0 0 1,0 0-1,0 0 0,1 1 0,-1-1 1,1 1-1,0 0 0,1 0 1,-1 0-1,-1 7 0,-3 2 10,-7 17 5,1 0 0,1 2 0,2-1 0,2 2 0,1-1 0,-3 35 0,5-1 134,2 0 0,7 74 0,-2-114-57,2 0-1,1 0 1,0 0 0,2-1 0,1 0-1,2-1 1,0 0 0,1 0 0,16 23-1,-18-33-69,0-1-1,1 0 1,1-1-1,0-1 1,1 1 0,0-2-1,1 0 1,0 0-1,1-1 1,0-1-1,0 0 1,1-1-1,1 0 1,-1-2-1,28 9 1,-22-10 111,0-1 1,0 0 0,0-2 0,1-1 0,-1 0 0,1-2-1,-1 0 1,0-2 0,1 0 0,-1-1 0,22-8 0,-21 3-73,-2-1 0,1-1 0,-1 0 1,-1-2-1,21-17 0,-10 5 78,-1-1 1,33-40-1,-45 46-56,0-1 0,-2-1 0,0 0-1,-1-1 1,-2-1 0,0 0 0,-1 0 0,-2-2-1,-1 1 1,8-40 0,-10 30 105,-3 0 0,0-62 0,-5 77-147,1-1 1,-2 1-1,-1-1 1,-1 1-1,0 0 0,-9-20 1,3 16 3,-1 1 1,-1 0 0,-2 1 0,0 1-1,0 0 1,-2 1 0,-1 1 0,0 0-1,-2 1 1,0 2 0,0 0-1,-2 1 1,-28-15 0,35 23-52,-1 0 1,-1 1-1,1 1 1,-1 1-1,0 0 0,0 1 1,-20 0-1,23 2-139,0 1 0,0 0 0,0 1 0,0 1 0,0 0 1,1 1-1,-1 1 0,1 0 0,-18 8 0,15-4-328,1 2 0,0 0 0,0 1 0,1 0 0,0 1 0,1 1 0,-15 18 1,-27 40-2022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0:33:59.8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12 165 5923,'0'0'1558,"4"-19"-1169,-1 1-317,0 0 0,10-26 0,-12 41-52,1 0-1,0 0 0,-1 0 0,1 0 0,0 0 1,0 1-1,0-1 0,1 1 0,-1 0 1,1-1-1,-1 1 0,1 0 0,3-2 0,1 1 47,-1 0 0,1 0 0,14-3 0,-15 4-30,7-1 21,-1 0 0,1 1 0,0 1 0,19 0 0,-30 1-93,1 0-1,-1 0 1,0 0-1,0 0 1,1 1-1,-1-1 1,0 1-1,0 0 1,0 0-1,0-1 1,0 1 0,0 0-1,0 1 1,0-1-1,0 0 1,0 1-1,-1-1 1,1 1-1,0-1 1,-1 1-1,0 0 1,1-1-1,-1 1 1,0 0 0,0 0-1,0 0 1,0 0-1,0 0 1,0 0-1,0 4 1,2 6-307,-1 0 1,-1 0 0,0 0-1,-1 20 1,0-16 273,-1 1-156,0 0 0,-1 0-1,-1 0 1,-1 0 0,0-1 0,-1 1-1,-1-1 1,0 0 0,-1 0-1,-16 25 1,-12 11-44,-1-2-1,-55 57 1,84-99 371,4-6-33,1 0 0,-1 1 0,1-1 1,0 1-1,0 0 0,0 0 0,0-1 0,0 1 0,1 1 0,0-1 0,-1 0 0,-1 7 0,3-10-66,0 0 0,0 0 0,0 0 1,0 0-1,0 0 0,1 0 0,-1 0 0,0 0 0,0 1 0,0-1 1,0 0-1,0 0 0,0 0 0,0 0 0,0 0 0,0 0 0,0 0 1,0 0-1,0 0 0,0 0 0,1 0 0,-1 0 0,0 0 0,0 1 1,0-1-1,0 0 0,0 0 0,0 0 0,0 0 0,0 0 0,1 0 0,-1 0 1,0 0-1,0 0 0,0 0 0,0 0 0,0 0 0,0 0 0,0 0 1,0 0-1,1 0 0,-1 0 0,0-1 0,0 1 0,0 0 0,0 0 1,0 0-1,0 0 0,0 0 0,0 0 0,18 0 230,-2 1 239,1-2 0,-1 0 0,31-5 0,-5-7 278,66-30 0,-44 17-334,-31 12-96,-17 7-298,2 0 0,-1 1 0,1 0-1,18-2 1,-29 7-931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0:34:00.3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463 2 3922,'-21'0'240,"9"-1"-220,-3 1-15,1 0 0,0 0 0,0 1 0,0 1 0,0 1 0,0 0-1,1 0 1,-1 2 0,-16 7 0,11-2 122,0 1-1,1 1 0,0 0 0,1 2 1,1 0-1,0 1 0,1 0 1,0 1-1,2 1 0,0 0 0,0 1 1,2 0-1,0 1 0,1 1 0,1-1 1,1 1-1,-8 32 0,10-23 21,2 0 0,0 0 0,2 1 0,1-1 1,2 1-1,5 40 0,0-35-62,1-1 0,2 1 0,2-1 0,28 62 0,-19-56-103,1-2 1,3 0-1,1-2 1,1-1 0,2-1-1,2-1 1,1-1 0,1-2-1,45 32 1,-56-46 88,2-1 0,-1-1-1,2-1 1,0-1 0,1-2 0,0 0 0,0-1-1,1-2 1,0-1 0,27 4 0,-20-7 74,1 0 1,62-5-1,-78 0-131,-1-1 0,0 0 0,0-1 0,0-1-1,-1-1 1,0 0 0,21-11 0,-12 2 97,0-1 0,-1-1-1,0-1 1,-1-1 0,-2-2 0,0 0 0,34-44 0,-40 43 44,0-1 0,-1 0 0,-1-1 0,-2 0 1,0-1-1,-2 0 0,0-1 0,8-50 1,-11 41-61,-2-1 1,-2 0 0,-1 0 0,-2 0 0,-1-1 0,-2 2 0,-15-63 0,13 78-84,-1 1 1,0 0-1,-2 0 1,0 0-1,-1 1 1,-17-23-1,17 28 0,-1 0 0,-1 1-1,0 0 1,-1 1 0,0 0 0,0 1-1,-1 1 1,-24-13 0,16 12-18,0 0-1,-1 2 1,0 1 0,-46-9-1,23 10-124,-75-1 1,88 7-235,0 1 1,-45 8-1,59-5-15,0 1 0,1 0 1,0 1-1,0 1 0,-25 14 0,-28 24-2103,7 2-1834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0:34:01.7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84 1425,'1'0'6968,"28"-2"-6637,0-2-1,0 0 0,0-2 1,29-11-1,-8 4-192,102-24 17,-150 37-406,-9 16-1320,1-5 1474,0-1 1,-1 0 0,0 0 0,0 0-1,-15 12 1,1 2-140,2-1-52,3-5 168,0 1 0,-12 21 0,27-38 43,0 0-1,0 0 1,0 0-1,0 0 1,0 0 0,1 0-1,-1 0 1,1 0 0,-1 0-1,1 1 1,0-1-1,0 4 1,8-4-312,59 0 1321,-41-2-775,-1 1 0,39 7-1,-56-7-140,0 1 0,0 1-1,0-1 1,-1 1-1,1 1 1,0-1 0,-1 1-1,0 1 1,0-1-1,0 1 1,11 11 0,-12-8-28,1 0-1,-1 0 1,0 1 0,-1 0 0,0 0 0,-1 0 0,0 0 0,0 1 0,-1-1 0,0 1 0,0 0 0,-1 0 0,-1 0-1,0 1 1,0-1 0,-1 12 0,0-19 7,0 1 0,-1-1-1,1 0 1,-1 1 0,1-1-1,-1 1 1,0-1 0,0 0-1,-1 0 1,1 0 0,-1 0-1,1 0 1,-1 0 0,0 0-1,0 0 1,-5 4 0,1-1 43,-1-1 0,0 0 0,0 0 1,0-1-1,-14 7 0,1-3-18,0-1 0,0 0 0,0-2 1,0 0-1,-1-1 0,0-1 0,0-1 0,-23-1 0,42-1-149,-1 0-1,1 0 0,-1 0 1,1 0-1,-1 0 0,1-1 1,-1 1-1,1-1 0,-1 1 0,1-1 1,0 0-1,0 0 0,-1 0 1,1-1-1,0 1 0,0 0 1,0-1-1,0 1 0,0-1 0,0 0 1,1 0-1,-1 0 0,0 0 1,1 0-1,0 0 0,-1 0 1,1 0-1,0 0 0,0-1 1,-1-3-1,-5-24-2365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0:34:02.1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563 94 3249,'0'0'3680,"-26"-11"-3056,-87-36-472,108 45-151,0 0 0,-1 1-1,1-1 1,0 1 0,-1 0 0,1 0 0,0 1 0,-1 0-1,1 0 1,-1 0 0,1 1 0,-1-1 0,1 1 0,0 1 0,0-1-1,-1 1 1,1 0 0,0 0 0,0 0 0,1 1 0,-1 0-1,-6 4 1,3-2 4,-12 8 37,0 1 1,1 0 0,1 2-1,0 0 1,1 1 0,0 1-1,2 0 1,0 2 0,1-1-1,1 2 1,-15 33-1,13-22 79,3 0-1,1 2 0,1-1 0,2 1 0,1 0 0,1 1 0,0 48 1,5-68-96,2 120 253,0-118-242,1-1 0,0 1 0,2-1 0,0 0 0,1 0 0,7 16-1,-3-13 2,1-1 0,0 0-1,1-1 1,1 0-1,1-1 1,1 0-1,0-1 1,0-1-1,2 0 1,0-1-1,0 0 1,1-2-1,0 0 1,1 0 0,1-2-1,0 0 1,0-2-1,0 0 1,1-1-1,0-1 1,0 0-1,25 1 1,-8-3 48,68-4 0,-84-1-51,-1-1-1,0-1 1,-1 0-1,1-2 0,20-8 1,-5-2 109,-1-1 1,0-1 0,-2-2 0,0-2 0,-2-1-1,0-1 1,-2-1 0,0-2 0,31-39 0,-46 48-112,-1 0 0,0-1-1,-1 0 1,-2-1 0,0 0 0,-1 0 0,8-29 0,-8 14-3,-2 0 0,-1 0 0,0-63 0,-5 93-11,2-42 114,-3 0 0,-2 0 0,-9-49 1,8 80-116,0 1 0,-1-1 0,-1 1 0,0 0 1,-10-17-1,10 22-17,-1 0-1,0 0 1,0 1 0,-1 0 0,0 0-1,-1 1 1,0 0 0,-11-7 0,10 8-84,-1 0 0,0 1 0,-1 1 0,0-1 0,0 2 0,0 0 0,-13-3 1,2 3-94,0 1 0,0 1 0,-24 0 0,25 2-128,1 1 0,-1 1 0,1 1 0,0 0 0,0 2 1,1 0-1,-32 13 0,-64 38-2149,-4 9-1177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0:34:53.0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94 1473,'0'0'6531,"0"5"-6353,0 2-121,1 0-1,0 0 1,0 1-1,1-1 1,4 11-1,17 36 205,-18-43-274,11 21 120,2-2 0,23 31-1,-31-46-81,6 8 48,0-1 0,26 26 0,-35-41-67,0 0 1,0-1 0,1 0 0,0-1-1,0 0 1,1 0 0,-1 0 0,1-1-1,0-1 1,11 4 0,32 4 155,69 5 0,-48-8-147,14 0-41,120-6-1,-113-3-128,-59 1 98,377-17 63,-386 13 40,627-99-60,-409 63 9,3 18 47,331-4-4,-79 35-33,-312-3 13,430 17 33,-469-18-40,229 16 56,217 66 811,-401-28-938,-86-24 45,10 6 34,115 58-1,-111-36-53,-80-41 22,9 8-160,78 62 1,-77-54 42,62 37 0,62 30 306,-170-102-77,0 0 1,1 0 0,-1-1 0,1 1 0,-1-1 0,1-1-1,0 1 1,0-1 0,0 0 0,0 0 0,10 0 0,-15-2-96,1 1 0,-1-1 0,1 1 1,-1-1-1,1 1 0,-1-1 1,0 0-1,1 1 0,-1-1 1,0 0-1,1 0 0,-1 0 1,1-2-1,18-18-2,-14 13 5,17-15-23,1 1 1,1 1-1,1 1 1,0 1-1,49-26 1,-3 9-9,86-30-1,-111 49-67,58-14-1,-75 25-120,1 1 1,-1 2 0,37-1-1,-12 4 136,10-1 8,110 13-1,197 55 129,226 30 42,386 3 291,-329-60 149,0-31 591,-604-12-1140,0-1-1,-1-3 1,0-2-1,89-27 1,-89 18 95,87-42 1,39-37 6,-129 68 133,-3-1 1,0-3-1,-2-1 0,63-68 1,-80 74 72,-2-1 1,-1-1-1,24-44 1,40-105 828,-77 159-1211,-1 0 0,-1 0 0,-1-1 1,-1 0-1,-1 0 0,4-42 0,-8 49-39,0 2-446,0 0-1,-4-20 0,4 28 176,-2 0-1,1-1 1,0 1 0,-1 0-1,0 0 1,0 0 0,0 0 0,0 0-1,-1 0 1,-5-5 0,-22-22-4637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4821" y="893775"/>
            <a:ext cx="386080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4582" y="1298859"/>
            <a:ext cx="6212840" cy="4081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images/picture.jp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17" Type="http://schemas.openxmlformats.org/officeDocument/2006/relationships/customXml" Target="../ink/ink7.xml"/><Relationship Id="rId2" Type="http://schemas.openxmlformats.org/officeDocument/2006/relationships/image" Target="../media/image4.jp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7.png"/><Relationship Id="rId19" Type="http://schemas.openxmlformats.org/officeDocument/2006/relationships/customXml" Target="../ink/ink8.xml"/><Relationship Id="rId4" Type="http://schemas.openxmlformats.org/officeDocument/2006/relationships/hyperlink" Target="https://www.google.com/search?q=flipkart" TargetMode="External"/><Relationship Id="rId9" Type="http://schemas.openxmlformats.org/officeDocument/2006/relationships/customXml" Target="../ink/ink3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tel:120202921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flipkar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eezy_futuristic-digital-circuit-line_9884664_525">
            <a:hlinkClick r:id="" action="ppaction://media"/>
            <a:extLst>
              <a:ext uri="{FF2B5EF4-FFF2-40B4-BE49-F238E27FC236}">
                <a16:creationId xmlns:a16="http://schemas.microsoft.com/office/drawing/2014/main" id="{501A67BD-276A-01DE-264A-159FB12D3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8343"/>
            <a:ext cx="12192000" cy="6858000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388C1595-C7DB-B4D4-5088-0D15F18797F4}"/>
              </a:ext>
            </a:extLst>
          </p:cNvPr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58F8D-866F-E50F-D923-2242CBCA285E}"/>
              </a:ext>
            </a:extLst>
          </p:cNvPr>
          <p:cNvSpPr txBox="1"/>
          <p:nvPr/>
        </p:nvSpPr>
        <p:spPr>
          <a:xfrm>
            <a:off x="1906102" y="3040723"/>
            <a:ext cx="9027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2"/>
                </a:solidFill>
                <a:latin typeface="Amasis MT Pro Black" panose="020B0604020202020204" pitchFamily="18" charset="0"/>
              </a:rPr>
              <a:t>Full Stack-Web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28725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 err="1">
                <a:solidFill>
                  <a:srgbClr val="FFFFFF"/>
                </a:solidFill>
                <a:latin typeface="Carlito"/>
                <a:cs typeface="Carlito"/>
              </a:rPr>
              <a:t>HyperLinks</a:t>
            </a: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/ Anchor Tag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914400" y="3166408"/>
            <a:ext cx="975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Level = 0 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Level = 1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907663" cy="10714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Attribute : target -&gt;default = self </a:t>
            </a:r>
          </a:p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 		we can change to = _blank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B9AA7-3430-DFF5-F2B4-D3BBBD4262BA}"/>
              </a:ext>
            </a:extLst>
          </p:cNvPr>
          <p:cNvSpPr/>
          <p:nvPr/>
        </p:nvSpPr>
        <p:spPr>
          <a:xfrm>
            <a:off x="3810000" y="3200400"/>
            <a:ext cx="144780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Lists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1141A-19AD-459E-CC29-4E4E0449AFAF}"/>
              </a:ext>
            </a:extLst>
          </p:cNvPr>
          <p:cNvSpPr/>
          <p:nvPr/>
        </p:nvSpPr>
        <p:spPr>
          <a:xfrm>
            <a:off x="3811988" y="4464636"/>
            <a:ext cx="144780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Index.html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67E14B-E2C8-41A7-6942-4AEE7C7C03BC}"/>
              </a:ext>
            </a:extLst>
          </p:cNvPr>
          <p:cNvSpPr/>
          <p:nvPr/>
        </p:nvSpPr>
        <p:spPr>
          <a:xfrm>
            <a:off x="6038353" y="4424247"/>
            <a:ext cx="144780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App.html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F969BB-1B54-69B8-669C-1B29E47E8442}"/>
              </a:ext>
            </a:extLst>
          </p:cNvPr>
          <p:cNvSpPr/>
          <p:nvPr/>
        </p:nvSpPr>
        <p:spPr>
          <a:xfrm>
            <a:off x="6629400" y="3110087"/>
            <a:ext cx="1447800" cy="794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Anchor tag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476A0-F4A4-FBD6-E2B2-5B04B57CE68A}"/>
              </a:ext>
            </a:extLst>
          </p:cNvPr>
          <p:cNvSpPr/>
          <p:nvPr/>
        </p:nvSpPr>
        <p:spPr>
          <a:xfrm>
            <a:off x="8091446" y="4397514"/>
            <a:ext cx="144780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Index.html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BA2D68-F0DE-F6E3-9951-0BBB3EFD659A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33900" y="3908286"/>
            <a:ext cx="1988" cy="55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9B3A39-5755-5E7B-35F4-57D73E708ABB}"/>
              </a:ext>
            </a:extLst>
          </p:cNvPr>
          <p:cNvCxnSpPr>
            <a:endCxn id="10" idx="0"/>
          </p:cNvCxnSpPr>
          <p:nvPr/>
        </p:nvCxnSpPr>
        <p:spPr>
          <a:xfrm flipH="1">
            <a:off x="6762253" y="3904625"/>
            <a:ext cx="629147" cy="51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EC4664-69A4-9C4C-A57C-EF3558ADB3D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7353300" y="3904625"/>
            <a:ext cx="1462046" cy="49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83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7620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File Paths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08420" y="1626190"/>
            <a:ext cx="7854580" cy="48878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Absolute Path : Links provided Directly</a:t>
            </a:r>
          </a:p>
          <a:p>
            <a:pPr marL="12700">
              <a:spcBef>
                <a:spcPts val="95"/>
              </a:spcBef>
            </a:pPr>
            <a:r>
              <a:rPr lang="en-US" sz="4400" b="1" kern="0" spc="-5" dirty="0" err="1">
                <a:solidFill>
                  <a:srgbClr val="FFFFFF"/>
                </a:solidFill>
                <a:latin typeface="Carlito"/>
                <a:cs typeface="Carlito"/>
              </a:rPr>
              <a:t>Eg</a:t>
            </a:r>
            <a:r>
              <a:rPr lang="en-US" sz="4400" b="1" kern="0" spc="-5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lang="en-US" sz="1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8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hlinkClick r:id="rId4"/>
              </a:rPr>
              <a:t>“https://www.w3schools.com/images/picture.jpg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”&gt;</a:t>
            </a:r>
            <a:endParaRPr lang="en-US" sz="7200" b="1" kern="0" spc="-5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b="1" kern="0" spc="-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Relative Path : Links provided </a:t>
            </a:r>
            <a:r>
              <a:rPr lang="en-US" sz="3400" b="1" kern="0" spc="-5" dirty="0" err="1">
                <a:solidFill>
                  <a:srgbClr val="FFFFFF"/>
                </a:solidFill>
                <a:latin typeface="Carlito"/>
                <a:cs typeface="Carlito"/>
              </a:rPr>
              <a:t>throught</a:t>
            </a: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 relative folders.</a:t>
            </a:r>
          </a:p>
          <a:p>
            <a:pPr marL="12700">
              <a:spcBef>
                <a:spcPts val="95"/>
              </a:spcBef>
            </a:pPr>
            <a:r>
              <a:rPr lang="en-US" sz="3400" b="1" kern="0" spc="-5" dirty="0" err="1">
                <a:solidFill>
                  <a:srgbClr val="FFFFFF"/>
                </a:solidFill>
                <a:latin typeface="Carlito"/>
                <a:cs typeface="Carlito"/>
              </a:rPr>
              <a:t>Eg</a:t>
            </a: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lang="en-US" sz="105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="/images/picture.jpg&gt;</a:t>
            </a:r>
            <a:endParaRPr lang="en-US" sz="3400" b="1" kern="0" spc="-5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b="1" kern="0" spc="-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1441450" lvl="2" indent="-514350">
              <a:spcBef>
                <a:spcPts val="95"/>
              </a:spcBef>
              <a:buAutoNum type="arabicPeriod"/>
            </a:pPr>
            <a:endParaRPr lang="en-US" sz="1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20806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URL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08420" y="1626190"/>
            <a:ext cx="7854580" cy="37798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  <a:hlinkClick r:id="rId4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1.Protocol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2.Resource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3.Query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4D9FB8-DC81-3CE9-C54E-6AB5E8BF0360}"/>
                  </a:ext>
                </a:extLst>
              </p14:cNvPr>
              <p14:cNvContentPartPr/>
              <p14:nvPr/>
            </p14:nvContentPartPr>
            <p14:xfrm>
              <a:off x="922285" y="2270566"/>
              <a:ext cx="810720" cy="236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4D9FB8-DC81-3CE9-C54E-6AB5E8BF03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6645" y="2234926"/>
                <a:ext cx="88236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D1B6997-A3DC-873B-F363-7B0982310EDB}"/>
              </a:ext>
            </a:extLst>
          </p:cNvPr>
          <p:cNvGrpSpPr/>
          <p:nvPr/>
        </p:nvGrpSpPr>
        <p:grpSpPr>
          <a:xfrm>
            <a:off x="1364725" y="2200726"/>
            <a:ext cx="7147080" cy="961560"/>
            <a:chOff x="1364725" y="2200726"/>
            <a:chExt cx="7147080" cy="9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6D6CB3-D6DD-854E-8B93-10D9E119E9A3}"/>
                    </a:ext>
                  </a:extLst>
                </p14:cNvPr>
                <p14:cNvContentPartPr/>
                <p14:nvPr/>
              </p14:nvContentPartPr>
              <p14:xfrm>
                <a:off x="6933205" y="2200726"/>
                <a:ext cx="1578600" cy="23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6D6CB3-D6DD-854E-8B93-10D9E119E9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7565" y="2164726"/>
                  <a:ext cx="1650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C3FBE8-515A-5042-F392-04851DB2D5B5}"/>
                    </a:ext>
                  </a:extLst>
                </p14:cNvPr>
                <p14:cNvContentPartPr/>
                <p14:nvPr/>
              </p14:nvContentPartPr>
              <p14:xfrm>
                <a:off x="1494685" y="2778166"/>
                <a:ext cx="41400" cy="23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C3FBE8-515A-5042-F392-04851DB2D5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59045" y="2742166"/>
                  <a:ext cx="113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BC80A8-4480-C3F5-D889-1A183C43FA55}"/>
                    </a:ext>
                  </a:extLst>
                </p14:cNvPr>
                <p14:cNvContentPartPr/>
                <p14:nvPr/>
              </p14:nvContentPartPr>
              <p14:xfrm>
                <a:off x="1364725" y="2736406"/>
                <a:ext cx="368280" cy="424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BC80A8-4480-C3F5-D889-1A183C43FA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9085" y="2700766"/>
                  <a:ext cx="4399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91D644-B99F-0455-A3CA-9583AF3F458B}"/>
                    </a:ext>
                  </a:extLst>
                </p14:cNvPr>
                <p14:cNvContentPartPr/>
                <p14:nvPr/>
              </p14:nvContentPartPr>
              <p14:xfrm>
                <a:off x="3868525" y="2729926"/>
                <a:ext cx="172080" cy="218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91D644-B99F-0455-A3CA-9583AF3F45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32525" y="2694286"/>
                  <a:ext cx="243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797E6B-4EAE-EFEA-6A69-81875D18FA4D}"/>
                    </a:ext>
                  </a:extLst>
                </p14:cNvPr>
                <p14:cNvContentPartPr/>
                <p14:nvPr/>
              </p14:nvContentPartPr>
              <p14:xfrm>
                <a:off x="3716965" y="2681686"/>
                <a:ext cx="486000" cy="480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797E6B-4EAE-EFEA-6A69-81875D18FA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80965" y="2646046"/>
                  <a:ext cx="5576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3BF785-A155-849E-A239-B6DBDF1C54CF}"/>
                    </a:ext>
                  </a:extLst>
                </p14:cNvPr>
                <p14:cNvContentPartPr/>
                <p14:nvPr/>
              </p14:nvContentPartPr>
              <p14:xfrm>
                <a:off x="7487605" y="2572606"/>
                <a:ext cx="202320" cy="22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3BF785-A155-849E-A239-B6DBDF1C54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51605" y="2536966"/>
                  <a:ext cx="2739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D71FC2-9A62-7692-A764-4B52DC978B4F}"/>
                    </a:ext>
                  </a:extLst>
                </p14:cNvPr>
                <p14:cNvContentPartPr/>
                <p14:nvPr/>
              </p14:nvContentPartPr>
              <p14:xfrm>
                <a:off x="7391400" y="2472960"/>
                <a:ext cx="417240" cy="42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D71FC2-9A62-7692-A764-4B52DC978B4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55400" y="2436960"/>
                  <a:ext cx="488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96F17E-7AEA-6FF9-07C7-D80F20EE3B52}"/>
                    </a:ext>
                  </a:extLst>
                </p14:cNvPr>
                <p14:cNvContentPartPr/>
                <p14:nvPr/>
              </p14:nvContentPartPr>
              <p14:xfrm>
                <a:off x="2191285" y="2238526"/>
                <a:ext cx="4512600" cy="42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96F17E-7AEA-6FF9-07C7-D80F20EE3B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55645" y="2202526"/>
                  <a:ext cx="4584240" cy="49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231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Protocol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08420" y="1626190"/>
            <a:ext cx="9454780" cy="32438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1.mailto : </a:t>
            </a:r>
            <a:r>
              <a:rPr lang="pt-BR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"mailto:abc@gmail.com"</a:t>
            </a:r>
            <a:endParaRPr lang="pt-BR" sz="105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2.Tel : </a:t>
            </a:r>
            <a:r>
              <a:rPr lang="en-IN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  <a:hlinkClick r:id="rId4"/>
              </a:rPr>
              <a:t>tel:1202029210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9924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09600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Input Tag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08420" y="1219200"/>
            <a:ext cx="10750180" cy="5911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Attributes: 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1.type = text , password, email, date , color , time, range, </a:t>
            </a:r>
            <a:r>
              <a:rPr lang="en-US" sz="3400" kern="0" dirty="0" err="1">
                <a:latin typeface="Carlito"/>
                <a:cs typeface="Carlito"/>
              </a:rPr>
              <a:t>textArea</a:t>
            </a:r>
            <a:r>
              <a:rPr lang="en-US" sz="3400" kern="0" dirty="0">
                <a:latin typeface="Carlito"/>
                <a:cs typeface="Carlito"/>
              </a:rPr>
              <a:t> 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2.id= (for labels ) 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3.placeholder=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Label Tag 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Attributes: 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1.for= (must be equal to id of input tag)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(refer MDN for more…)</a:t>
            </a:r>
          </a:p>
        </p:txBody>
      </p:sp>
    </p:spTree>
    <p:extLst>
      <p:ext uri="{BB962C8B-B14F-4D97-AF65-F5344CB8AC3E}">
        <p14:creationId xmlns:p14="http://schemas.microsoft.com/office/powerpoint/2010/main" val="1926312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How to make a gender selector?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08420" y="1626190"/>
            <a:ext cx="9454780" cy="43031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We will use Radio Button.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But using radio button all the elements are getting selected.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Thus, we use the attribute name.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444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Select Tag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08420" y="1626190"/>
            <a:ext cx="9454780" cy="4851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1.Use option to enter elements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2.Changing default: use selected(</a:t>
            </a:r>
            <a:r>
              <a:rPr lang="en-US" sz="3400" kern="0" dirty="0" err="1">
                <a:latin typeface="Carlito"/>
                <a:cs typeface="Carlito"/>
              </a:rPr>
              <a:t>boolean</a:t>
            </a:r>
            <a:r>
              <a:rPr lang="en-US" sz="3400" kern="0" dirty="0">
                <a:latin typeface="Carlito"/>
                <a:cs typeface="Carlito"/>
              </a:rPr>
              <a:t> attribute)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Some More Attributes of Input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1.disabled Attribute: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2.Autofocus 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3.maxLength in </a:t>
            </a:r>
            <a:r>
              <a:rPr lang="en-US" sz="3400" kern="0" dirty="0" err="1">
                <a:latin typeface="Carlito"/>
                <a:cs typeface="Carlito"/>
              </a:rPr>
              <a:t>tel</a:t>
            </a:r>
            <a:r>
              <a:rPr lang="en-US" sz="3400" kern="0" dirty="0">
                <a:latin typeface="Carlito"/>
                <a:cs typeface="Carlito"/>
              </a:rPr>
              <a:t> attribute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4.type=number -&gt; max and min </a:t>
            </a:r>
          </a:p>
        </p:txBody>
      </p:sp>
    </p:spTree>
    <p:extLst>
      <p:ext uri="{BB962C8B-B14F-4D97-AF65-F5344CB8AC3E}">
        <p14:creationId xmlns:p14="http://schemas.microsoft.com/office/powerpoint/2010/main" val="392278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Form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08420" y="1626190"/>
            <a:ext cx="9454780" cy="5636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Here we have to send data by Server.</a:t>
            </a:r>
          </a:p>
        </p:txBody>
      </p:sp>
      <p:pic>
        <p:nvPicPr>
          <p:cNvPr id="1026" name="Picture 2" descr="Web Fundamentals: HTML Forms. In this tutorial, we're going to build… | by  Hasan Ali | Jul, 2023 | Medium">
            <a:extLst>
              <a:ext uri="{FF2B5EF4-FFF2-40B4-BE49-F238E27FC236}">
                <a16:creationId xmlns:a16="http://schemas.microsoft.com/office/drawing/2014/main" id="{BE85BAE5-DB4E-DD0C-D303-CC05F47E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06391"/>
            <a:ext cx="89154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36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Method attribute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08420" y="1371600"/>
            <a:ext cx="9454780" cy="5911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Get: To get the data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Post: To make changes in the server.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Name attribute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The input value is shown in the query of the </a:t>
            </a:r>
            <a:r>
              <a:rPr lang="en-US" sz="3400" kern="0" dirty="0" err="1">
                <a:latin typeface="Carlito"/>
                <a:cs typeface="Carlito"/>
              </a:rPr>
              <a:t>url</a:t>
            </a:r>
            <a:r>
              <a:rPr lang="en-US" sz="3400" kern="0" dirty="0">
                <a:latin typeface="Carlito"/>
                <a:cs typeface="Carlito"/>
              </a:rPr>
              <a:t> of browser.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In GET we can see the values in the </a:t>
            </a:r>
            <a:r>
              <a:rPr lang="en-US" sz="3400" kern="0" dirty="0" err="1">
                <a:latin typeface="Carlito"/>
                <a:cs typeface="Carlito"/>
              </a:rPr>
              <a:t>url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In POST method it’s in </a:t>
            </a:r>
            <a:r>
              <a:rPr lang="en-US" sz="3400" kern="0">
                <a:latin typeface="Carlito"/>
                <a:cs typeface="Carlito"/>
              </a:rPr>
              <a:t>the Payload. 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12936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9144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Method attribute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08420" y="1447800"/>
            <a:ext cx="9454780" cy="37798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Get: Stored in the format of query-String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Post: Stored in the format of form data.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5603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44199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HTML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914400" y="2895600"/>
            <a:ext cx="7086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Basic Tags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Heading Tags 	</a:t>
            </a:r>
          </a:p>
          <a:p>
            <a:r>
              <a:rPr lang="en-US" sz="4000" dirty="0">
                <a:solidFill>
                  <a:schemeClr val="bg1"/>
                </a:solidFill>
              </a:rPr>
              <a:t>Paragraph Tags</a:t>
            </a:r>
          </a:p>
          <a:p>
            <a:r>
              <a:rPr lang="en-US" sz="4000" dirty="0">
                <a:solidFill>
                  <a:schemeClr val="bg1"/>
                </a:solidFill>
              </a:rPr>
              <a:t>Div Tags(Generic Containers)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69278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Emmet: Shortcut to write the boilerplate code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7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9144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Tables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56045" y="1495425"/>
            <a:ext cx="9454780" cy="21717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A7B3E-1D83-DD03-A11C-9DCAF3F8635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92915" y="1752600"/>
            <a:ext cx="793277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9144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Tables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56045" y="1495425"/>
            <a:ext cx="9454780" cy="4851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 err="1">
                <a:latin typeface="Carlito"/>
                <a:cs typeface="Carlito"/>
              </a:rPr>
              <a:t>thead</a:t>
            </a:r>
            <a:r>
              <a:rPr lang="en-US" sz="3400" kern="0" dirty="0">
                <a:latin typeface="Carlito"/>
                <a:cs typeface="Carlito"/>
              </a:rPr>
              <a:t> – Head of the table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 err="1">
                <a:latin typeface="Carlito"/>
                <a:cs typeface="Carlito"/>
              </a:rPr>
              <a:t>tbody</a:t>
            </a:r>
            <a:r>
              <a:rPr lang="en-US" sz="3400" kern="0" dirty="0">
                <a:latin typeface="Carlito"/>
                <a:cs typeface="Carlito"/>
              </a:rPr>
              <a:t> – Body of the table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 err="1">
                <a:latin typeface="Carlito"/>
                <a:cs typeface="Carlito"/>
              </a:rPr>
              <a:t>tfooter</a:t>
            </a:r>
            <a:r>
              <a:rPr lang="en-US" sz="3400" kern="0" dirty="0">
                <a:latin typeface="Carlito"/>
                <a:cs typeface="Carlito"/>
              </a:rPr>
              <a:t> – Footer of the table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tr – Table row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 err="1">
                <a:latin typeface="Carlito"/>
                <a:cs typeface="Carlito"/>
              </a:rPr>
              <a:t>th</a:t>
            </a:r>
            <a:r>
              <a:rPr lang="en-US" sz="3400" kern="0" dirty="0">
                <a:latin typeface="Carlito"/>
                <a:cs typeface="Carlito"/>
              </a:rPr>
              <a:t> - Table head (bold , center aligned)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td - Table data 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398748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9144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Tables Attributes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56045" y="1495425"/>
            <a:ext cx="9454780" cy="5388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In table tag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kern="0" dirty="0">
                <a:latin typeface="Carlito"/>
                <a:cs typeface="Carlito"/>
              </a:rPr>
              <a:t>border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kern="0" dirty="0" err="1">
                <a:latin typeface="Carlito"/>
                <a:cs typeface="Carlito"/>
              </a:rPr>
              <a:t>cellSpacing</a:t>
            </a:r>
            <a:endParaRPr lang="en-US" sz="3400" kern="0" dirty="0">
              <a:latin typeface="Carlito"/>
              <a:cs typeface="Carlito"/>
            </a:endParaRP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kern="0" dirty="0" err="1">
                <a:latin typeface="Carlito"/>
                <a:cs typeface="Carlito"/>
              </a:rPr>
              <a:t>cellPadding</a:t>
            </a:r>
            <a:endParaRPr lang="en-US" sz="3400" kern="0" dirty="0">
              <a:latin typeface="Carlito"/>
              <a:cs typeface="Carlito"/>
            </a:endParaRP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kern="0" dirty="0">
                <a:latin typeface="Carlito"/>
                <a:cs typeface="Carlito"/>
              </a:rPr>
              <a:t>align = “center”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kern="0" dirty="0" err="1">
                <a:latin typeface="Carlito"/>
                <a:cs typeface="Carlito"/>
              </a:rPr>
              <a:t>Bgcolor</a:t>
            </a:r>
            <a:endParaRPr lang="en-US" sz="3400" kern="0" dirty="0">
              <a:latin typeface="Carlito"/>
              <a:cs typeface="Carlito"/>
            </a:endParaRPr>
          </a:p>
          <a:p>
            <a:pPr marL="527050" indent="-514350">
              <a:spcBef>
                <a:spcPts val="95"/>
              </a:spcBef>
              <a:buAutoNum type="arabicPeriod"/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In table data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1.rowspan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2.colspan</a:t>
            </a:r>
          </a:p>
        </p:txBody>
      </p:sp>
    </p:spTree>
    <p:extLst>
      <p:ext uri="{BB962C8B-B14F-4D97-AF65-F5344CB8AC3E}">
        <p14:creationId xmlns:p14="http://schemas.microsoft.com/office/powerpoint/2010/main" val="93722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9144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Media Elements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56045" y="1495425"/>
            <a:ext cx="9454780" cy="4851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1.Image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2.Audio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3.Video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Image attributes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1.Width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2.Height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3.alt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5110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9144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Media Elements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56045" y="1495425"/>
            <a:ext cx="9454780" cy="4851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Audio attributes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1.Controls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2.autoplay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3.Loop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4.muted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Video attributes 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(Same as audio attributes)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39375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58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8382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 err="1">
                <a:latin typeface="Carlito"/>
                <a:cs typeface="Carlito"/>
              </a:rPr>
              <a:t>Iframes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56045" y="1495425"/>
            <a:ext cx="9454780" cy="43031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It is used in putting one webpage or media links like </a:t>
            </a:r>
            <a:r>
              <a:rPr lang="en-US" sz="3400" kern="0" dirty="0" err="1">
                <a:latin typeface="Carlito"/>
                <a:cs typeface="Carlito"/>
              </a:rPr>
              <a:t>youtube</a:t>
            </a:r>
            <a:r>
              <a:rPr lang="en-US" sz="3400" kern="0" dirty="0">
                <a:latin typeface="Carlito"/>
                <a:cs typeface="Carlito"/>
              </a:rPr>
              <a:t> inside another webpage.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Used Embedded in </a:t>
            </a:r>
            <a:r>
              <a:rPr lang="en-US" sz="3400" kern="0" dirty="0" err="1">
                <a:latin typeface="Carlito"/>
                <a:cs typeface="Carlito"/>
              </a:rPr>
              <a:t>Youtube</a:t>
            </a:r>
            <a:r>
              <a:rPr lang="en-US" sz="3400" kern="0" dirty="0">
                <a:latin typeface="Carlito"/>
                <a:cs typeface="Carlito"/>
              </a:rPr>
              <a:t>.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Attributes here: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1.width</a:t>
            </a:r>
          </a:p>
          <a:p>
            <a:pPr marL="12700">
              <a:spcBef>
                <a:spcPts val="95"/>
              </a:spcBef>
            </a:pPr>
            <a:r>
              <a:rPr lang="en-US" sz="3400" kern="0" dirty="0">
                <a:latin typeface="Carlito"/>
                <a:cs typeface="Carlito"/>
              </a:rPr>
              <a:t>2.height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3736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58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8382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 err="1">
                <a:latin typeface="Carlito"/>
                <a:cs typeface="Carlito"/>
              </a:rPr>
              <a:t>Iframes</a:t>
            </a:r>
            <a:r>
              <a:rPr lang="en-US" sz="3400" dirty="0">
                <a:latin typeface="Carlito"/>
                <a:cs typeface="Carlito"/>
              </a:rPr>
              <a:t> Target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56045" y="1495425"/>
            <a:ext cx="9454780" cy="21717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kern="0" dirty="0">
                <a:latin typeface="Carlito"/>
                <a:cs typeface="Carlito"/>
              </a:rPr>
              <a:t>_self (default)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kern="0" dirty="0">
                <a:latin typeface="Carlito"/>
                <a:cs typeface="Carlito"/>
              </a:rPr>
              <a:t>_blank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kern="0" dirty="0">
                <a:latin typeface="Carlito"/>
                <a:cs typeface="Carlito"/>
              </a:rPr>
              <a:t>_top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kern="0" dirty="0">
                <a:latin typeface="Carlito"/>
                <a:cs typeface="Carlito"/>
              </a:rPr>
              <a:t>_parent</a:t>
            </a:r>
          </a:p>
        </p:txBody>
      </p:sp>
    </p:spTree>
    <p:extLst>
      <p:ext uri="{BB962C8B-B14F-4D97-AF65-F5344CB8AC3E}">
        <p14:creationId xmlns:p14="http://schemas.microsoft.com/office/powerpoint/2010/main" val="1153695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58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8382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Semantics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56045" y="1495425"/>
            <a:ext cx="9454780" cy="48673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A semantic element clearly describes its meaning to both the browser and the developer.</a:t>
            </a:r>
          </a:p>
          <a:p>
            <a:pPr marL="12700">
              <a:spcBef>
                <a:spcPts val="95"/>
              </a:spcBef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marL="12700">
              <a:spcBef>
                <a:spcPts val="95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Section: If a item is not being used</a:t>
            </a:r>
          </a:p>
          <a:p>
            <a:pPr marL="12700">
              <a:spcBef>
                <a:spcPts val="95"/>
              </a:spcBef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</a:rPr>
              <a:t>		again and again.</a:t>
            </a:r>
          </a:p>
          <a:p>
            <a:pPr marL="12700">
              <a:spcBef>
                <a:spcPts val="95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Article: If a item is being used again </a:t>
            </a:r>
          </a:p>
          <a:p>
            <a:pPr marL="12700">
              <a:spcBef>
                <a:spcPts val="95"/>
              </a:spcBef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</a:rPr>
              <a:t>		and again.</a:t>
            </a:r>
          </a:p>
          <a:p>
            <a:pPr marL="12700">
              <a:spcBef>
                <a:spcPts val="95"/>
              </a:spcBef>
            </a:pP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</a:endParaRPr>
          </a:p>
          <a:p>
            <a:pPr marL="12700">
              <a:spcBef>
                <a:spcPts val="95"/>
              </a:spcBef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</a:rPr>
              <a:t>It is important because of the web </a:t>
            </a:r>
          </a:p>
          <a:p>
            <a:pPr marL="12700">
              <a:spcBef>
                <a:spcPts val="95"/>
              </a:spcBef>
            </a:pPr>
            <a:r>
              <a:rPr lang="en-US" sz="28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crawlers which determines the SEO of </a:t>
            </a:r>
          </a:p>
          <a:p>
            <a:pPr marL="12700">
              <a:spcBef>
                <a:spcPts val="95"/>
              </a:spcBef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</a:rPr>
              <a:t>a web page.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1CB33-AEC5-E9E9-EFA2-9B137CDA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97" y="2126417"/>
            <a:ext cx="3720003" cy="3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58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62239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Image Mapping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42C43-288E-6AB1-A1D7-9DDE5D44C05B}"/>
              </a:ext>
            </a:extLst>
          </p:cNvPr>
          <p:cNvSpPr txBox="1">
            <a:spLocks/>
          </p:cNvSpPr>
          <p:nvPr/>
        </p:nvSpPr>
        <p:spPr>
          <a:xfrm>
            <a:off x="984620" y="1295400"/>
            <a:ext cx="9454780" cy="667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441450" lvl="2" indent="-514350">
              <a:spcBef>
                <a:spcPts val="95"/>
              </a:spcBef>
              <a:buAutoNum type="arabicPeriod"/>
            </a:pPr>
            <a:r>
              <a:rPr lang="en-US" sz="100" kern="0" dirty="0">
                <a:latin typeface="Carlito"/>
                <a:cs typeface="Carlito"/>
                <a:hlinkClick r:id="rId4"/>
              </a:rPr>
              <a:t>https://www.google.com/search?q=flipkart</a:t>
            </a: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2800" kern="0" dirty="0">
                <a:latin typeface="Carlito"/>
                <a:cs typeface="Carlito"/>
              </a:rPr>
              <a:t>In </a:t>
            </a:r>
            <a:r>
              <a:rPr lang="en-US" sz="2800" kern="0" dirty="0" err="1">
                <a:latin typeface="Carlito"/>
                <a:cs typeface="Carlito"/>
              </a:rPr>
              <a:t>img</a:t>
            </a:r>
            <a:r>
              <a:rPr lang="en-US" sz="2800" kern="0" dirty="0">
                <a:latin typeface="Carlito"/>
                <a:cs typeface="Carlito"/>
              </a:rPr>
              <a:t> use </a:t>
            </a:r>
            <a:r>
              <a:rPr lang="en-US" sz="2800" kern="0" dirty="0" err="1">
                <a:latin typeface="Carlito"/>
                <a:cs typeface="Carlito"/>
              </a:rPr>
              <a:t>usemap</a:t>
            </a:r>
            <a:r>
              <a:rPr lang="en-US" sz="2800" kern="0" dirty="0">
                <a:latin typeface="Carlito"/>
                <a:cs typeface="Carlito"/>
              </a:rPr>
              <a:t> attribute.</a:t>
            </a:r>
          </a:p>
          <a:p>
            <a:pPr marL="12700">
              <a:spcBef>
                <a:spcPts val="95"/>
              </a:spcBef>
            </a:pPr>
            <a:endParaRPr lang="en-US" sz="28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2800" kern="0" dirty="0">
                <a:latin typeface="Carlito"/>
                <a:cs typeface="Carlito"/>
              </a:rPr>
              <a:t>map tag : contains name attribute for </a:t>
            </a:r>
            <a:r>
              <a:rPr lang="en-US" sz="2800" kern="0" dirty="0" err="1">
                <a:latin typeface="Carlito"/>
                <a:cs typeface="Carlito"/>
              </a:rPr>
              <a:t>usemap</a:t>
            </a:r>
            <a:endParaRPr lang="en-US" sz="28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2800" kern="0" dirty="0">
                <a:latin typeface="Carlito"/>
                <a:cs typeface="Carlito"/>
              </a:rPr>
              <a:t>area tag : contains the mapped coordinates.</a:t>
            </a:r>
          </a:p>
          <a:p>
            <a:pPr marL="12700">
              <a:spcBef>
                <a:spcPts val="95"/>
              </a:spcBef>
            </a:pPr>
            <a:endParaRPr lang="en-US" sz="3400" kern="0" dirty="0">
              <a:latin typeface="Carlito"/>
              <a:cs typeface="Carlito"/>
            </a:endParaRPr>
          </a:p>
          <a:p>
            <a:pPr marL="12700">
              <a:spcBef>
                <a:spcPts val="95"/>
              </a:spcBef>
            </a:pPr>
            <a:r>
              <a:rPr lang="en-US" sz="3200" kern="0" dirty="0">
                <a:latin typeface="Carlito"/>
                <a:cs typeface="Carlito"/>
              </a:rPr>
              <a:t>Shape Attribute</a:t>
            </a:r>
          </a:p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en-IN" sz="2800" dirty="0">
                <a:solidFill>
                  <a:schemeClr val="bg1"/>
                </a:solidFill>
                <a:latin typeface="+mj-lt"/>
              </a:rPr>
              <a:t>1.r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+mj-lt"/>
              </a:rPr>
              <a:t>ect - defines a rectangular region.</a:t>
            </a:r>
          </a:p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en-IN" sz="2800" b="0" i="0" dirty="0">
                <a:solidFill>
                  <a:schemeClr val="bg1"/>
                </a:solidFill>
                <a:effectLst/>
                <a:latin typeface="+mj-lt"/>
              </a:rPr>
              <a:t>2. circle - defines a circular region.</a:t>
            </a:r>
            <a:endParaRPr lang="en-US" sz="7200" kern="0" dirty="0">
              <a:solidFill>
                <a:schemeClr val="bg1"/>
              </a:solidFill>
              <a:latin typeface="+mj-lt"/>
              <a:cs typeface="Carlito"/>
            </a:endParaRPr>
          </a:p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en-US" sz="2800" kern="0" dirty="0">
                <a:latin typeface="+mj-lt"/>
                <a:cs typeface="Carlito"/>
              </a:rPr>
              <a:t>3. poly -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+mj-lt"/>
              </a:rPr>
              <a:t>defines a polygonal region</a:t>
            </a:r>
          </a:p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en-US" sz="2800" kern="0" dirty="0">
                <a:latin typeface="+mj-lt"/>
                <a:cs typeface="Carlito"/>
              </a:rPr>
              <a:t>4. default- 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+mj-lt"/>
              </a:rPr>
              <a:t>defines the entire region.</a:t>
            </a:r>
          </a:p>
          <a:p>
            <a:pPr marL="12700">
              <a:lnSpc>
                <a:spcPct val="150000"/>
              </a:lnSpc>
              <a:spcBef>
                <a:spcPts val="95"/>
              </a:spcBef>
            </a:pPr>
            <a:endParaRPr lang="en-US" sz="2800" kern="0" dirty="0">
              <a:solidFill>
                <a:schemeClr val="bg1"/>
              </a:solidFill>
              <a:latin typeface="+mj-lt"/>
              <a:cs typeface="Carlito"/>
            </a:endParaRPr>
          </a:p>
          <a:p>
            <a:pPr marL="527050" indent="-514350">
              <a:spcBef>
                <a:spcPts val="95"/>
              </a:spcBef>
              <a:buAutoNum type="arabicPeriod"/>
            </a:pPr>
            <a:endParaRPr lang="en-US" sz="3400" kern="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11376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HTML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914400" y="2895600"/>
            <a:ext cx="9753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Inline : Occupies only the required space.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eg:Passengers</a:t>
            </a:r>
            <a:r>
              <a:rPr lang="en-US" sz="4000" dirty="0">
                <a:solidFill>
                  <a:schemeClr val="bg1"/>
                </a:solidFill>
              </a:rPr>
              <a:t> of bus on a road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Block : Occupies the entire width of the viewport.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eg</a:t>
            </a:r>
            <a:r>
              <a:rPr lang="en-US" sz="4000" dirty="0">
                <a:solidFill>
                  <a:schemeClr val="bg1"/>
                </a:solidFill>
              </a:rPr>
              <a:t>: Passenger of Car on a road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907663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Difference Between inline and Blocks Elements.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5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HTML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914400" y="2895600"/>
            <a:ext cx="97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Strong tag and bold tag</a:t>
            </a:r>
          </a:p>
          <a:p>
            <a:r>
              <a:rPr lang="en-US" sz="4000" dirty="0">
                <a:solidFill>
                  <a:schemeClr val="bg1"/>
                </a:solidFill>
              </a:rPr>
              <a:t>Emphasis tag and italics tag </a:t>
            </a:r>
          </a:p>
          <a:p>
            <a:r>
              <a:rPr lang="en-IN" sz="4000" dirty="0">
                <a:solidFill>
                  <a:schemeClr val="bg1"/>
                </a:solidFill>
              </a:rPr>
              <a:t>Span tags</a:t>
            </a:r>
          </a:p>
          <a:p>
            <a:r>
              <a:rPr lang="en-IN" sz="4000" dirty="0" err="1">
                <a:solidFill>
                  <a:schemeClr val="bg1"/>
                </a:solidFill>
              </a:rPr>
              <a:t>br</a:t>
            </a:r>
            <a:r>
              <a:rPr lang="en-IN" sz="4000" dirty="0">
                <a:solidFill>
                  <a:schemeClr val="bg1"/>
                </a:solidFill>
              </a:rPr>
              <a:t> tag and hr tag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907663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Some More tags 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81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HTML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914400" y="2895600"/>
            <a:ext cx="9753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Unique Character Strings that are otherwise illegal to use.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eg</a:t>
            </a:r>
            <a:r>
              <a:rPr lang="en-US" sz="4000" dirty="0">
                <a:solidFill>
                  <a:schemeClr val="bg1"/>
                </a:solidFill>
              </a:rPr>
              <a:t>: &amp;</a:t>
            </a:r>
            <a:r>
              <a:rPr lang="en-US" sz="4000" dirty="0" err="1">
                <a:solidFill>
                  <a:schemeClr val="bg1"/>
                </a:solidFill>
              </a:rPr>
              <a:t>gt</a:t>
            </a:r>
            <a:r>
              <a:rPr lang="en-US" sz="4000" dirty="0">
                <a:solidFill>
                  <a:schemeClr val="bg1"/>
                </a:solidFill>
              </a:rPr>
              <a:t>;/h3&amp;lt;</a:t>
            </a:r>
          </a:p>
          <a:p>
            <a:r>
              <a:rPr lang="en-US" sz="4000" dirty="0">
                <a:solidFill>
                  <a:schemeClr val="bg1"/>
                </a:solidFill>
              </a:rPr>
              <a:t>	&amp;copy;</a:t>
            </a:r>
          </a:p>
          <a:p>
            <a:r>
              <a:rPr lang="en-US" sz="4000" dirty="0">
                <a:solidFill>
                  <a:schemeClr val="bg1"/>
                </a:solidFill>
              </a:rPr>
              <a:t>	&amp;hearts;</a:t>
            </a:r>
            <a:endParaRPr lang="en-IN" sz="4000" dirty="0">
              <a:solidFill>
                <a:schemeClr val="bg1"/>
              </a:solidFill>
            </a:endParaRP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907663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Escape Characters Code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99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HTML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914400" y="2895600"/>
            <a:ext cx="9753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Code tag :Used to define a piece of computer code.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Pre tag : It is used for proper formatting </a:t>
            </a:r>
          </a:p>
          <a:p>
            <a:r>
              <a:rPr lang="en-US" sz="4000" dirty="0">
                <a:solidFill>
                  <a:schemeClr val="bg1"/>
                </a:solidFill>
              </a:rPr>
              <a:t>		It overrides the html default 				formatting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907663" cy="10586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How to write programming language codes in html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67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HTML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914400" y="2895600"/>
            <a:ext cx="975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Sub tag : Used to write </a:t>
            </a:r>
            <a:r>
              <a:rPr lang="en-US" sz="4000" dirty="0" err="1">
                <a:solidFill>
                  <a:schemeClr val="bg1"/>
                </a:solidFill>
              </a:rPr>
              <a:t>SubScript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Sup tag : Used to write </a:t>
            </a:r>
            <a:r>
              <a:rPr lang="en-US" sz="4000" dirty="0" err="1">
                <a:solidFill>
                  <a:schemeClr val="bg1"/>
                </a:solidFill>
              </a:rPr>
              <a:t>SuperScript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907663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Difference between Subscript and Superscript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6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914400" y="2057400"/>
            <a:ext cx="9753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Ordered List : Shows proper ordering of elements.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Unordered List : Shows ordering of elements but in symbols.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Items in the list is called list items.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Nesting is possible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219200"/>
            <a:ext cx="8907663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List : These are of 2 types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4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914400" y="2057400"/>
            <a:ext cx="9753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Some </a:t>
            </a:r>
            <a:r>
              <a:rPr lang="en-US" sz="4000" dirty="0" err="1">
                <a:solidFill>
                  <a:schemeClr val="bg1"/>
                </a:solidFill>
              </a:rPr>
              <a:t>attr</a:t>
            </a:r>
            <a:r>
              <a:rPr lang="en-US" sz="4000" dirty="0">
                <a:solidFill>
                  <a:schemeClr val="bg1"/>
                </a:solidFill>
              </a:rPr>
              <a:t> used in unordered list</a:t>
            </a:r>
          </a:p>
          <a:p>
            <a:r>
              <a:rPr lang="en-US" sz="4000" dirty="0">
                <a:solidFill>
                  <a:schemeClr val="bg1"/>
                </a:solidFill>
              </a:rPr>
              <a:t>type=“square” (default : disc)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Some </a:t>
            </a:r>
            <a:r>
              <a:rPr lang="en-US" sz="4000" dirty="0" err="1">
                <a:solidFill>
                  <a:schemeClr val="bg1"/>
                </a:solidFill>
              </a:rPr>
              <a:t>attr</a:t>
            </a:r>
            <a:r>
              <a:rPr lang="en-US" sz="4000" dirty="0">
                <a:solidFill>
                  <a:schemeClr val="bg1"/>
                </a:solidFill>
              </a:rPr>
              <a:t> used in ordered list:</a:t>
            </a:r>
          </a:p>
          <a:p>
            <a:r>
              <a:rPr lang="en-US" sz="4000" dirty="0">
                <a:solidFill>
                  <a:schemeClr val="bg1"/>
                </a:solidFill>
              </a:rPr>
              <a:t>1.type=“A” (default : 1)</a:t>
            </a:r>
          </a:p>
          <a:p>
            <a:r>
              <a:rPr lang="en-US" sz="4000" dirty="0">
                <a:solidFill>
                  <a:schemeClr val="bg1"/>
                </a:solidFill>
              </a:rPr>
              <a:t>2.start=“21” </a:t>
            </a:r>
          </a:p>
          <a:p>
            <a:r>
              <a:rPr lang="en-US" sz="4000" dirty="0">
                <a:solidFill>
                  <a:schemeClr val="bg1"/>
                </a:solidFill>
              </a:rPr>
              <a:t>3.Reversed (Boolean </a:t>
            </a:r>
            <a:r>
              <a:rPr lang="en-US" sz="4000" dirty="0" err="1">
                <a:solidFill>
                  <a:schemeClr val="bg1"/>
                </a:solidFill>
              </a:rPr>
              <a:t>attr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066800"/>
            <a:ext cx="8907663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Attributes : Extra Information of the browser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1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7E6E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10335</TotalTime>
  <Words>1111</Words>
  <Application>Microsoft Office PowerPoint</Application>
  <PresentationFormat>Widescreen</PresentationFormat>
  <Paragraphs>220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Amasis MT Pro Black</vt:lpstr>
      <vt:lpstr>Calibri</vt:lpstr>
      <vt:lpstr>Carlito</vt:lpstr>
      <vt:lpstr>Consolas</vt:lpstr>
      <vt:lpstr>Trebuchet MS</vt:lpstr>
      <vt:lpstr>Verdana</vt:lpstr>
      <vt:lpstr>Office Theme</vt:lpstr>
      <vt:lpstr>PowerPoint Presentation</vt:lpstr>
      <vt:lpstr>HTML Intro</vt:lpstr>
      <vt:lpstr>HTML Intro</vt:lpstr>
      <vt:lpstr>HTML Intro</vt:lpstr>
      <vt:lpstr>HTML Intro</vt:lpstr>
      <vt:lpstr>HTML Intro</vt:lpstr>
      <vt:lpstr>HTML Intro</vt:lpstr>
      <vt:lpstr>PowerPoint Presentation</vt:lpstr>
      <vt:lpstr>PowerPoint Presentation</vt:lpstr>
      <vt:lpstr>HyperLinks/ Anchor Tag</vt:lpstr>
      <vt:lpstr>File Paths</vt:lpstr>
      <vt:lpstr>URL</vt:lpstr>
      <vt:lpstr>Protocol</vt:lpstr>
      <vt:lpstr>Input Tag</vt:lpstr>
      <vt:lpstr>How to make a gender selector?</vt:lpstr>
      <vt:lpstr>Select Tag</vt:lpstr>
      <vt:lpstr>Form</vt:lpstr>
      <vt:lpstr>Method attribute</vt:lpstr>
      <vt:lpstr>Method attribute</vt:lpstr>
      <vt:lpstr>Tables</vt:lpstr>
      <vt:lpstr>Tables</vt:lpstr>
      <vt:lpstr>Tables Attributes</vt:lpstr>
      <vt:lpstr>Media Elements</vt:lpstr>
      <vt:lpstr>Media Elements</vt:lpstr>
      <vt:lpstr>Iframes</vt:lpstr>
      <vt:lpstr>Iframes Target</vt:lpstr>
      <vt:lpstr>Semantics</vt:lpstr>
      <vt:lpstr>Image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</dc:creator>
  <cp:lastModifiedBy>DELL</cp:lastModifiedBy>
  <cp:revision>52</cp:revision>
  <dcterms:created xsi:type="dcterms:W3CDTF">2022-02-16T20:23:17Z</dcterms:created>
  <dcterms:modified xsi:type="dcterms:W3CDTF">2023-08-26T02:59:45Z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2022-02-16T00:00:00Z</vt:filetime>
  </property>
</Properties>
</file>